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b1e85b6a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b1e85b6a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b1e85b6a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b1e85b6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b1e85b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b1e85b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b1e85b6a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b1e85b6a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b1e85b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b1e85b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b1e85b6a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b1e85b6a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b1e85b6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b1e85b6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1e85b6a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b1e85b6a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41cf1b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41cf1b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ef884f740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ef884f740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b1e85b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b1e85b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f824a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f824a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b1e85b6a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b1e85b6a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b1e85b6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b1e85b6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b1e85b6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b1e85b6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41cf1b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41cf1b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b1e85b6a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b1e85b6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b1e85b6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b1e85b6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1e85b6a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b1e85b6a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 sz="28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17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Breadboard Musical Instrument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46600" y="2035175"/>
            <a:ext cx="2681400" cy="10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A workshop for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653599" y="3179152"/>
            <a:ext cx="1667393" cy="1397951"/>
            <a:chOff x="2945700" y="76200"/>
            <a:chExt cx="2819400" cy="2363800"/>
          </a:xfrm>
        </p:grpSpPr>
        <p:pic>
          <p:nvPicPr>
            <p:cNvPr descr="Macintosh HD:Users:leocave:Desktop:logo.png"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5700" y="76200"/>
              <a:ext cx="2819400" cy="236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cintosh HD:Users:leocave:Desktop:logo.png"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0" l="0" r="0" t="60022"/>
            <a:stretch/>
          </p:blipFill>
          <p:spPr>
            <a:xfrm>
              <a:off x="2945700" y="1495000"/>
              <a:ext cx="2819400" cy="94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/>
          <p:nvPr>
            <p:ph type="ctrTitle"/>
          </p:nvPr>
        </p:nvSpPr>
        <p:spPr>
          <a:xfrm>
            <a:off x="6171125" y="2870125"/>
            <a:ext cx="29919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By Joe Brown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13th Feb 2019</a:t>
            </a:r>
            <a:endParaRPr sz="2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2862" y="2247300"/>
            <a:ext cx="3198264" cy="239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1" y="680025"/>
            <a:ext cx="801709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2"/>
          <p:cNvCxnSpPr/>
          <p:nvPr/>
        </p:nvCxnSpPr>
        <p:spPr>
          <a:xfrm rot="10800000">
            <a:off x="5692075" y="2849775"/>
            <a:ext cx="358200" cy="124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4098100" y="4162350"/>
            <a:ext cx="43752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7: Add a wire connecting the black (negative) battery cable to the 555 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-7" y="1128836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311700" y="1618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8: Connect the</a:t>
            </a:r>
            <a:r>
              <a:rPr lang="en-GB"/>
              <a:t> LDR to the switch and the 555 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51" y="1123475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27643" y="1555561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3"/>
          <p:cNvCxnSpPr/>
          <p:nvPr/>
        </p:nvCxnSpPr>
        <p:spPr>
          <a:xfrm>
            <a:off x="4983475" y="586750"/>
            <a:ext cx="1158300" cy="99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3"/>
          <p:cNvSpPr txBox="1"/>
          <p:nvPr/>
        </p:nvSpPr>
        <p:spPr>
          <a:xfrm>
            <a:off x="340050" y="2497800"/>
            <a:ext cx="2509800" cy="92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An LDR is a </a:t>
            </a:r>
            <a:r>
              <a:rPr b="1" lang="en-GB" sz="1000">
                <a:latin typeface="Comfortaa"/>
                <a:ea typeface="Comfortaa"/>
                <a:cs typeface="Comfortaa"/>
                <a:sym typeface="Comfortaa"/>
              </a:rPr>
              <a:t>Light Dependant Resistor</a:t>
            </a: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 - the more light that it gets the less resistance it has which in this case will make the sound of our </a:t>
            </a: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instrument</a:t>
            </a: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 go higher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 result for ldr"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00" y="3451875"/>
            <a:ext cx="16383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835700" y="856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9: </a:t>
            </a:r>
            <a:r>
              <a:rPr lang="en-GB"/>
              <a:t>Add a resistor by the 555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33" y="728925"/>
            <a:ext cx="69416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311693" y="1829886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>
            <a:off x="4488175" y="449600"/>
            <a:ext cx="1234500" cy="59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8" y="625850"/>
            <a:ext cx="69416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6194325" y="58862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10: </a:t>
            </a:r>
            <a:r>
              <a:rPr lang="en-GB"/>
              <a:t>Add wire across 555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-54039" y="1730810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 flipH="1">
            <a:off x="5722550" y="1143000"/>
            <a:ext cx="1844100" cy="111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3435900" y="2380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11: </a:t>
            </a:r>
            <a:r>
              <a:rPr lang="en-GB"/>
              <a:t>Add the smaller (</a:t>
            </a:r>
            <a:r>
              <a:rPr lang="en-GB"/>
              <a:t>2.2uF)</a:t>
            </a:r>
            <a:r>
              <a:rPr lang="en-GB"/>
              <a:t> Capacitor from 555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0" y="938925"/>
            <a:ext cx="7129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-69279" y="2043230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7559050" y="2935800"/>
            <a:ext cx="1371900" cy="80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Make sure the </a:t>
            </a:r>
            <a:r>
              <a:rPr b="1"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shorter</a:t>
            </a:r>
            <a:r>
              <a:rPr b="1"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 leg </a:t>
            </a: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is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at this end 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19" name="Google Shape;219;p26"/>
          <p:cNvCxnSpPr>
            <a:stCxn id="218" idx="1"/>
          </p:cNvCxnSpPr>
          <p:nvPr/>
        </p:nvCxnSpPr>
        <p:spPr>
          <a:xfrm rot="10800000">
            <a:off x="6599050" y="3032850"/>
            <a:ext cx="960000" cy="30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6469375" y="636875"/>
            <a:ext cx="167400" cy="124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670" y="340475"/>
            <a:ext cx="7129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/>
          <p:nvPr/>
        </p:nvSpPr>
        <p:spPr>
          <a:xfrm>
            <a:off x="395546" y="1441240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1652825" y="407092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12: </a:t>
            </a:r>
            <a:r>
              <a:rPr lang="en-GB"/>
              <a:t>Add wire from the black (negative) battery to the capacitor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7"/>
          <p:cNvCxnSpPr/>
          <p:nvPr/>
        </p:nvCxnSpPr>
        <p:spPr>
          <a:xfrm rot="10800000">
            <a:off x="6355075" y="3314700"/>
            <a:ext cx="304800" cy="8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20" y="314275"/>
            <a:ext cx="7129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471746" y="1418380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643650" y="3910900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13: </a:t>
            </a:r>
            <a:r>
              <a:rPr lang="en-GB"/>
              <a:t>Add the bigger (</a:t>
            </a:r>
            <a:r>
              <a:rPr lang="en-GB"/>
              <a:t>100uF</a:t>
            </a:r>
            <a:r>
              <a:rPr lang="en-GB"/>
              <a:t>) capacitor from 555.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8"/>
          <p:cNvCxnSpPr/>
          <p:nvPr/>
        </p:nvCxnSpPr>
        <p:spPr>
          <a:xfrm flipH="1" rot="10800000">
            <a:off x="6096000" y="3977750"/>
            <a:ext cx="617100" cy="12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8"/>
          <p:cNvSpPr txBox="1"/>
          <p:nvPr/>
        </p:nvSpPr>
        <p:spPr>
          <a:xfrm>
            <a:off x="7619700" y="4036800"/>
            <a:ext cx="1371900" cy="80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Make sure the </a:t>
            </a:r>
            <a:r>
              <a:rPr b="1"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shorter leg </a:t>
            </a: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is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at this end 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38" name="Google Shape;238;p28"/>
          <p:cNvCxnSpPr>
            <a:stCxn id="237" idx="0"/>
          </p:cNvCxnSpPr>
          <p:nvPr/>
        </p:nvCxnSpPr>
        <p:spPr>
          <a:xfrm rot="10800000">
            <a:off x="7526250" y="3434400"/>
            <a:ext cx="779400" cy="60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00400" y="208661"/>
            <a:ext cx="9144002" cy="4954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7786950" y="4614504"/>
            <a:ext cx="23418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28234" l="22802" r="36449" t="24320"/>
          <a:stretch/>
        </p:blipFill>
        <p:spPr>
          <a:xfrm>
            <a:off x="6135325" y="1219375"/>
            <a:ext cx="2794496" cy="24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4138550" y="4381229"/>
            <a:ext cx="2341800" cy="100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2566525" y="263675"/>
            <a:ext cx="63633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14: Connect the</a:t>
            </a:r>
            <a:r>
              <a:rPr lang="en-GB"/>
              <a:t> speaker between the capacitors.</a:t>
            </a:r>
            <a:br>
              <a:rPr lang="en-GB"/>
            </a:br>
            <a:endParaRPr/>
          </a:p>
        </p:txBody>
      </p:sp>
      <p:cxnSp>
        <p:nvCxnSpPr>
          <p:cNvPr id="248" name="Google Shape;248;p29"/>
          <p:cNvCxnSpPr>
            <a:stCxn id="249" idx="0"/>
          </p:cNvCxnSpPr>
          <p:nvPr/>
        </p:nvCxnSpPr>
        <p:spPr>
          <a:xfrm rot="10800000">
            <a:off x="3368550" y="3039400"/>
            <a:ext cx="1889100" cy="7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9"/>
          <p:cNvSpPr txBox="1"/>
          <p:nvPr/>
        </p:nvSpPr>
        <p:spPr>
          <a:xfrm>
            <a:off x="4571700" y="3760600"/>
            <a:ext cx="1371900" cy="11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Make sure the positive (</a:t>
            </a:r>
            <a:r>
              <a:rPr b="1" lang="en-GB" sz="105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+ </a:t>
            </a:r>
            <a:r>
              <a:rPr lang="en-GB" sz="105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symbol) is the side of the big capacitor</a:t>
            </a:r>
            <a:endParaRPr sz="105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0" name="Google Shape;250;p29"/>
          <p:cNvCxnSpPr>
            <a:stCxn id="249" idx="3"/>
          </p:cNvCxnSpPr>
          <p:nvPr/>
        </p:nvCxnSpPr>
        <p:spPr>
          <a:xfrm flipH="1" rot="10800000">
            <a:off x="5943600" y="3040000"/>
            <a:ext cx="1393800" cy="127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97" y="864310"/>
            <a:ext cx="8497784" cy="46045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7515520" y="4958789"/>
            <a:ext cx="2176200" cy="85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251452" y="147318"/>
            <a:ext cx="59136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15: Connect the battery </a:t>
            </a:r>
            <a:endParaRPr/>
          </a:p>
        </p:txBody>
      </p:sp>
      <p:cxnSp>
        <p:nvCxnSpPr>
          <p:cNvPr id="258" name="Google Shape;258;p30"/>
          <p:cNvCxnSpPr/>
          <p:nvPr/>
        </p:nvCxnSpPr>
        <p:spPr>
          <a:xfrm>
            <a:off x="1068150" y="501200"/>
            <a:ext cx="49200" cy="98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0"/>
          <p:cNvCxnSpPr/>
          <p:nvPr/>
        </p:nvCxnSpPr>
        <p:spPr>
          <a:xfrm flipH="1">
            <a:off x="3848049" y="739484"/>
            <a:ext cx="317700" cy="10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0"/>
          <p:cNvSpPr txBox="1"/>
          <p:nvPr/>
        </p:nvSpPr>
        <p:spPr>
          <a:xfrm>
            <a:off x="3326200" y="227025"/>
            <a:ext cx="2302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try pressing the button! Can you hear anything?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descr="3524_large_white_5mm_ultra_bright_led" id="261" name="Google Shape;261;p30" title="3524_large_white_5mm_ultra_bright_led"/>
          <p:cNvPicPr preferRelativeResize="0"/>
          <p:nvPr/>
        </p:nvPicPr>
        <p:blipFill rotWithShape="1">
          <a:blip r:embed="rId4">
            <a:alphaModFix/>
          </a:blip>
          <a:srcRect b="21886" l="40458" r="0" t="31014"/>
          <a:stretch/>
        </p:blipFill>
        <p:spPr>
          <a:xfrm rot="-4687206">
            <a:off x="6888195" y="777377"/>
            <a:ext cx="1173159" cy="927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dr" id="262" name="Google Shape;262;p30"/>
          <p:cNvPicPr preferRelativeResize="0"/>
          <p:nvPr/>
        </p:nvPicPr>
        <p:blipFill rotWithShape="1">
          <a:blip r:embed="rId5">
            <a:alphaModFix/>
          </a:blip>
          <a:srcRect b="0" l="45557" r="0" t="20083"/>
          <a:stretch/>
        </p:blipFill>
        <p:spPr>
          <a:xfrm rot="-6898917">
            <a:off x="8378239" y="411872"/>
            <a:ext cx="990448" cy="145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6378225" y="147325"/>
            <a:ext cx="2543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If nothing is happening make sure the LED is pointing towards the LDR!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571900" y="237700"/>
            <a:ext cx="69627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16: Try waving your hand in front of the LED light while pressing the button, what do you notice?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521" y="1056405"/>
            <a:ext cx="4388152" cy="247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Parts needed: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6867" l="20943" r="29001" t="8872"/>
          <a:stretch/>
        </p:blipFill>
        <p:spPr>
          <a:xfrm rot="-5400000">
            <a:off x="2754112" y="-1300849"/>
            <a:ext cx="3635777" cy="81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 rot="-1260571">
            <a:off x="1077779" y="2956505"/>
            <a:ext cx="1366440" cy="552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4x jumper cables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 rot="1291194">
            <a:off x="3015507" y="2839089"/>
            <a:ext cx="918423" cy="552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2x 100Ω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resistors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 rot="-2300756">
            <a:off x="3815445" y="1671806"/>
            <a:ext cx="1667773" cy="552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White LED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 txBox="1"/>
          <p:nvPr/>
        </p:nvSpPr>
        <p:spPr>
          <a:xfrm rot="-581461">
            <a:off x="3967596" y="2391889"/>
            <a:ext cx="1668104" cy="5520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LDR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 txBox="1"/>
          <p:nvPr/>
        </p:nvSpPr>
        <p:spPr>
          <a:xfrm rot="-355492">
            <a:off x="4436707" y="3197108"/>
            <a:ext cx="1668211" cy="55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555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 txBox="1"/>
          <p:nvPr/>
        </p:nvSpPr>
        <p:spPr>
          <a:xfrm rot="1455074">
            <a:off x="4747441" y="2754030"/>
            <a:ext cx="1668215" cy="551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100uF Capacitor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 txBox="1"/>
          <p:nvPr/>
        </p:nvSpPr>
        <p:spPr>
          <a:xfrm rot="-692782">
            <a:off x="4809474" y="3548983"/>
            <a:ext cx="1668158" cy="551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2.2</a:t>
            </a: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uF Capacitor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4"/>
          <p:cNvSpPr txBox="1"/>
          <p:nvPr/>
        </p:nvSpPr>
        <p:spPr>
          <a:xfrm rot="-558186">
            <a:off x="5097848" y="1770304"/>
            <a:ext cx="1668344" cy="5517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Buzzer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 txBox="1"/>
          <p:nvPr/>
        </p:nvSpPr>
        <p:spPr>
          <a:xfrm rot="-226418">
            <a:off x="6162585" y="3459080"/>
            <a:ext cx="1668317" cy="5516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Breadboard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 txBox="1"/>
          <p:nvPr/>
        </p:nvSpPr>
        <p:spPr>
          <a:xfrm rot="-264868">
            <a:off x="7433339" y="3571568"/>
            <a:ext cx="1087426" cy="551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9V Battery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4"/>
          <p:cNvSpPr txBox="1"/>
          <p:nvPr/>
        </p:nvSpPr>
        <p:spPr>
          <a:xfrm rot="-503194">
            <a:off x="5879623" y="1152261"/>
            <a:ext cx="1668138" cy="55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Battery Clip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4"/>
          <p:cNvSpPr txBox="1"/>
          <p:nvPr/>
        </p:nvSpPr>
        <p:spPr>
          <a:xfrm rot="1480809">
            <a:off x="4218655" y="2577185"/>
            <a:ext cx="1668294" cy="552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button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75" y="139026"/>
            <a:ext cx="3845822" cy="2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678650" y="2268475"/>
            <a:ext cx="76902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If you’ve got it set up right: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- as you put your hand </a:t>
            </a:r>
            <a:r>
              <a:rPr b="1" lang="en-GB" sz="1600"/>
              <a:t>closer</a:t>
            </a:r>
            <a:r>
              <a:rPr lang="en-GB" sz="1600"/>
              <a:t> to the LED you’re giving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-the LDR (light dependant resistor) </a:t>
            </a:r>
            <a:r>
              <a:rPr b="1" lang="en-GB" sz="1600"/>
              <a:t>more light</a:t>
            </a:r>
            <a:r>
              <a:rPr lang="en-GB" sz="1600"/>
              <a:t> and this causes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- its </a:t>
            </a:r>
            <a:r>
              <a:rPr b="1" lang="en-GB" sz="1600"/>
              <a:t>lower resistance</a:t>
            </a:r>
            <a:r>
              <a:rPr lang="en-GB" sz="1600"/>
              <a:t> and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- a </a:t>
            </a:r>
            <a:r>
              <a:rPr b="1" lang="en-GB" sz="1600"/>
              <a:t>higher pitch</a:t>
            </a:r>
            <a:r>
              <a:rPr lang="en-GB" sz="1600"/>
              <a:t> of your musical instrument! A higher sound.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And as you move you hand away it goes lower.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teral breadboard"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50" y="3017600"/>
            <a:ext cx="3589000" cy="18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</a:t>
            </a:r>
            <a:r>
              <a:rPr b="1" lang="en-GB"/>
              <a:t>Bread</a:t>
            </a:r>
            <a:r>
              <a:rPr lang="en-GB"/>
              <a:t>Board?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076275"/>
            <a:ext cx="41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Early electronic circuits were made using nails and wires connected to spare breadboards normally used for slicing bread!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The nickname stuck as new more suitable boards for electronics were made.</a:t>
            </a:r>
            <a:endParaRPr sz="1600"/>
          </a:p>
        </p:txBody>
      </p:sp>
      <p:pic>
        <p:nvPicPr>
          <p:cNvPr descr="Circuit built on literal breadboard"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100" y="1191825"/>
            <a:ext cx="3743100" cy="28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4177" l="6474" r="7310" t="0"/>
          <a:stretch/>
        </p:blipFill>
        <p:spPr>
          <a:xfrm rot="5400000">
            <a:off x="6563978" y="2625289"/>
            <a:ext cx="2510950" cy="1563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0" y="1585330"/>
            <a:ext cx="6772436" cy="43449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08018" y="211294"/>
            <a:ext cx="7197900" cy="30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1: Connect your battery connector to your breadboard. 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0645" y="1981517"/>
            <a:ext cx="1978200" cy="349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152728" y="1230806"/>
            <a:ext cx="3998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Red wire on the top left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92547" y="4177669"/>
            <a:ext cx="3998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Black wire on the bottom 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left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5737338" y="1866559"/>
            <a:ext cx="0" cy="74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73514" l="52329" r="44800" t="8114"/>
          <a:stretch/>
        </p:blipFill>
        <p:spPr>
          <a:xfrm>
            <a:off x="5638262" y="1745544"/>
            <a:ext cx="194335" cy="7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73514" l="52329" r="44800" t="8114"/>
          <a:stretch/>
        </p:blipFill>
        <p:spPr>
          <a:xfrm>
            <a:off x="5638262" y="1937513"/>
            <a:ext cx="194335" cy="798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>
            <a:off x="5743757" y="1413148"/>
            <a:ext cx="0" cy="348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6"/>
          <p:cNvSpPr txBox="1"/>
          <p:nvPr/>
        </p:nvSpPr>
        <p:spPr>
          <a:xfrm>
            <a:off x="5348450" y="3717300"/>
            <a:ext cx="1606500" cy="1311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Comfortaa"/>
                <a:ea typeface="Comfortaa"/>
                <a:cs typeface="Comfortaa"/>
                <a:sym typeface="Comfortaa"/>
              </a:rPr>
              <a:t>Electronics plugged into these holes are connected together by metal strips inside the breadboard - the </a:t>
            </a:r>
            <a:r>
              <a:rPr b="1" lang="en-GB" sz="1050">
                <a:latin typeface="Comfortaa"/>
                <a:ea typeface="Comfortaa"/>
                <a:cs typeface="Comfortaa"/>
                <a:sym typeface="Comfortaa"/>
              </a:rPr>
              <a:t>terminal strip</a:t>
            </a:r>
            <a:r>
              <a:rPr lang="en-GB" sz="105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73514" l="52329" r="44800" t="8114"/>
          <a:stretch/>
        </p:blipFill>
        <p:spPr>
          <a:xfrm>
            <a:off x="5086789" y="3033399"/>
            <a:ext cx="194335" cy="7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73514" l="52329" r="44800" t="8114"/>
          <a:stretch/>
        </p:blipFill>
        <p:spPr>
          <a:xfrm>
            <a:off x="5086789" y="3225368"/>
            <a:ext cx="194335" cy="79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4641200" y="854500"/>
            <a:ext cx="4076400" cy="558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Holes down the lines of the breadboard are connected up like the ones marked in green. This is a </a:t>
            </a:r>
            <a:r>
              <a:rPr b="1" lang="en-GB" sz="1000">
                <a:latin typeface="Comfortaa"/>
                <a:ea typeface="Comfortaa"/>
                <a:cs typeface="Comfortaa"/>
                <a:sym typeface="Comfortaa"/>
              </a:rPr>
              <a:t>terminal strip</a:t>
            </a:r>
            <a:r>
              <a:rPr lang="en-GB" sz="10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rot="10800000">
            <a:off x="5202350" y="3973436"/>
            <a:ext cx="0" cy="489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198170" y="4453325"/>
            <a:ext cx="1809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flipH="1">
            <a:off x="1912745" y="647700"/>
            <a:ext cx="540900" cy="97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6886757" y="4325273"/>
            <a:ext cx="314100" cy="171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5897875" y="263475"/>
            <a:ext cx="2526900" cy="114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692700" y="3142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2: Add the button.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26" y="1605250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09175" y="2068400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38521" l="0" r="0" t="-2628"/>
          <a:stretch/>
        </p:blipFill>
        <p:spPr>
          <a:xfrm>
            <a:off x="5995250" y="340183"/>
            <a:ext cx="628650" cy="9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6669625" y="473425"/>
            <a:ext cx="1629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Position your button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t</a:t>
            </a: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his way round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4494400" y="1204100"/>
            <a:ext cx="0" cy="54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3282200" y="676100"/>
            <a:ext cx="22041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Line it up </a:t>
            </a:r>
            <a:r>
              <a:rPr b="1"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vertically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With the red battery wire</a:t>
            </a:r>
            <a:endParaRPr sz="12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66900" y="3214850"/>
            <a:ext cx="2017200" cy="745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Comfortaa"/>
                <a:ea typeface="Comfortaa"/>
                <a:cs typeface="Comfortaa"/>
                <a:sym typeface="Comfortaa"/>
              </a:rPr>
              <a:t>The button on the switch will be used to ‘play’ or ‘strum’ your instrument!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>
            <a:off x="2164075" y="769625"/>
            <a:ext cx="1965900" cy="105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92626" l="51328" r="39389" t="1709"/>
          <a:stretch/>
        </p:blipFill>
        <p:spPr>
          <a:xfrm>
            <a:off x="4283033" y="1692591"/>
            <a:ext cx="755725" cy="2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6" y="747675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585225" y="1618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3: Add 555 in middle of the breadboard, with the notch on the left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08875" y="1232392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555 ic"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341" y="2109345"/>
            <a:ext cx="2103425" cy="210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/>
          <p:nvPr/>
        </p:nvCxnSpPr>
        <p:spPr>
          <a:xfrm>
            <a:off x="1120150" y="2656175"/>
            <a:ext cx="641700" cy="3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8"/>
          <p:cNvSpPr txBox="1"/>
          <p:nvPr/>
        </p:nvSpPr>
        <p:spPr>
          <a:xfrm>
            <a:off x="106754" y="2365675"/>
            <a:ext cx="1135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Notch on 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One side</a:t>
            </a:r>
            <a:endParaRPr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5159075" y="4029775"/>
            <a:ext cx="2543700" cy="854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A 555 is a chip that produces pulses and in the case of our musical instrument it will be generating the sounds!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 flipH="1" rot="10800000">
            <a:off x="2937125" y="2396950"/>
            <a:ext cx="3385200" cy="44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b="92626" l="51328" r="39389" t="1709"/>
          <a:stretch/>
        </p:blipFill>
        <p:spPr>
          <a:xfrm>
            <a:off x="4693851" y="829858"/>
            <a:ext cx="755725" cy="2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6" y="1854775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845100" y="390475"/>
            <a:ext cx="33327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4: </a:t>
            </a:r>
            <a:r>
              <a:rPr lang="en-GB"/>
              <a:t>Add wire connecting the switch to the 555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89393" y="2339501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cxnSp>
        <p:nvCxnSpPr>
          <p:cNvPr id="144" name="Google Shape;144;p19"/>
          <p:cNvCxnSpPr/>
          <p:nvPr/>
        </p:nvCxnSpPr>
        <p:spPr>
          <a:xfrm>
            <a:off x="3445725" y="947925"/>
            <a:ext cx="2162700" cy="112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9"/>
          <p:cNvSpPr txBox="1"/>
          <p:nvPr/>
        </p:nvSpPr>
        <p:spPr>
          <a:xfrm>
            <a:off x="5186375" y="3828149"/>
            <a:ext cx="2908800" cy="784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Now, when the switch is pressed, the connection from the battery reaches this pin on the 555.</a:t>
            </a:r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 flipH="1" rot="10800000">
            <a:off x="5478925" y="3139350"/>
            <a:ext cx="579000" cy="71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646" y="346700"/>
            <a:ext cx="1601175" cy="12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596050" y="505000"/>
            <a:ext cx="2429700" cy="71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Any colour of wire will work! Push each end of the wire into holes in the breadboard</a:t>
            </a:r>
            <a:endParaRPr sz="11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9" name="Google Shape;149;p19"/>
          <p:cNvCxnSpPr/>
          <p:nvPr/>
        </p:nvCxnSpPr>
        <p:spPr>
          <a:xfrm>
            <a:off x="6058075" y="1196350"/>
            <a:ext cx="0" cy="81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9"/>
          <p:cNvCxnSpPr/>
          <p:nvPr/>
        </p:nvCxnSpPr>
        <p:spPr>
          <a:xfrm flipH="1">
            <a:off x="5029250" y="1211575"/>
            <a:ext cx="441900" cy="80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67550" y="161875"/>
            <a:ext cx="8520600" cy="3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5: </a:t>
            </a:r>
            <a:r>
              <a:rPr lang="en-GB"/>
              <a:t>Add the LED connected to the switch.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01" y="938000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360493" y="1416291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ed long leg"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39" y="2190640"/>
            <a:ext cx="3177551" cy="143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0"/>
          <p:cNvCxnSpPr/>
          <p:nvPr/>
        </p:nvCxnSpPr>
        <p:spPr>
          <a:xfrm>
            <a:off x="3661050" y="2118350"/>
            <a:ext cx="1158300" cy="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flipH="1" rot="10800000">
            <a:off x="3920125" y="2876525"/>
            <a:ext cx="975300" cy="48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/>
          <p:cNvSpPr txBox="1"/>
          <p:nvPr/>
        </p:nvSpPr>
        <p:spPr>
          <a:xfrm>
            <a:off x="644900" y="3690150"/>
            <a:ext cx="2170500" cy="122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Make sure the </a:t>
            </a:r>
            <a:r>
              <a:rPr b="1" lang="en-GB" sz="11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longer leg </a:t>
            </a:r>
            <a:r>
              <a:rPr lang="en-GB" sz="11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goes at the switch end. We’re connecting positive end of the LED to the positive end (red cable) of the battery via the switch</a:t>
            </a:r>
            <a:endParaRPr sz="110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 rot="10800000">
            <a:off x="2815300" y="3215525"/>
            <a:ext cx="1127700" cy="14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/>
          <p:nvPr/>
        </p:nvCxnSpPr>
        <p:spPr>
          <a:xfrm flipH="1">
            <a:off x="2967750" y="2110750"/>
            <a:ext cx="731400" cy="49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 txBox="1"/>
          <p:nvPr/>
        </p:nvSpPr>
        <p:spPr>
          <a:xfrm>
            <a:off x="1321728" y="2484150"/>
            <a:ext cx="14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Longer leg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321715" y="3056823"/>
            <a:ext cx="4389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Shorter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leg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5202350" y="4218450"/>
            <a:ext cx="2253300" cy="696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Comfortaa"/>
                <a:ea typeface="Comfortaa"/>
                <a:cs typeface="Comfortaa"/>
                <a:sym typeface="Comfortaa"/>
              </a:rPr>
              <a:t>An LED is a </a:t>
            </a:r>
            <a:r>
              <a:rPr b="1" lang="en-GB" sz="1050">
                <a:latin typeface="Comfortaa"/>
                <a:ea typeface="Comfortaa"/>
                <a:cs typeface="Comfortaa"/>
                <a:sym typeface="Comfortaa"/>
              </a:rPr>
              <a:t>light emitting diode. </a:t>
            </a:r>
            <a:r>
              <a:rPr lang="en-GB" sz="1050">
                <a:latin typeface="Comfortaa"/>
                <a:ea typeface="Comfortaa"/>
                <a:cs typeface="Comfortaa"/>
                <a:sym typeface="Comfortaa"/>
              </a:rPr>
              <a:t>It produces light when current flows through it.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26" y="406700"/>
            <a:ext cx="8017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235143" y="884996"/>
            <a:ext cx="2341800" cy="41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387900" y="3623900"/>
            <a:ext cx="44433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6: </a:t>
            </a:r>
            <a:r>
              <a:rPr lang="en-GB"/>
              <a:t>Add a resistor connecting the LED to the black (negative) battery cable</a:t>
            </a:r>
            <a:endParaRPr/>
          </a:p>
        </p:txBody>
      </p:sp>
      <p:cxnSp>
        <p:nvCxnSpPr>
          <p:cNvPr id="174" name="Google Shape;174;p21"/>
          <p:cNvCxnSpPr/>
          <p:nvPr/>
        </p:nvCxnSpPr>
        <p:spPr>
          <a:xfrm flipH="1" rot="10800000">
            <a:off x="4053850" y="3387600"/>
            <a:ext cx="701100" cy="2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1"/>
          <p:cNvCxnSpPr/>
          <p:nvPr/>
        </p:nvCxnSpPr>
        <p:spPr>
          <a:xfrm rot="10800000">
            <a:off x="5095670" y="3508616"/>
            <a:ext cx="0" cy="489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1"/>
          <p:cNvSpPr txBox="1"/>
          <p:nvPr/>
        </p:nvSpPr>
        <p:spPr>
          <a:xfrm>
            <a:off x="4831150" y="3824600"/>
            <a:ext cx="2017200" cy="10902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latin typeface="Comfortaa"/>
                <a:ea typeface="Comfortaa"/>
                <a:cs typeface="Comfortaa"/>
                <a:sym typeface="Comfortaa"/>
              </a:rPr>
              <a:t>Remember components are connected together vertically along the </a:t>
            </a:r>
            <a:r>
              <a:rPr b="1" lang="en-GB" sz="1150">
                <a:latin typeface="Comfortaa"/>
                <a:ea typeface="Comfortaa"/>
                <a:cs typeface="Comfortaa"/>
                <a:sym typeface="Comfortaa"/>
              </a:rPr>
              <a:t>terminal strip</a:t>
            </a:r>
            <a:r>
              <a:rPr lang="en-GB" sz="1150">
                <a:latin typeface="Comfortaa"/>
                <a:ea typeface="Comfortaa"/>
                <a:cs typeface="Comfortaa"/>
                <a:sym typeface="Comfortaa"/>
              </a:rPr>
              <a:t>. See the green holes.</a:t>
            </a:r>
            <a:endParaRPr sz="11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